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8" r:id="rId4"/>
    <p:sldId id="262" r:id="rId5"/>
    <p:sldId id="261" r:id="rId6"/>
    <p:sldId id="259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PIAZZA\Desktop\presentazione\Cartel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PIAZZA\Desktop\presentazione\(MCE07C)%20Aggregato%20regionale%20importi%20mensile%20per%20Tipo%20ente%20al%2031-5(1)%20fabbisogno%20rev%20rev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PIAZZA\Desktop\patto%20rso\last%20doc%20rolando\IRAP_IVA_IRPEF_00_10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PIAZZA\Impostazioni%20locali\Temp\Directory%20temporanea%201%20per%20I%20bilanci%20consuntivi%20delle%20Regioni%20e%20Province%20au%20-%2027_mag_2009%20-%20Tavole%5b1%5d.zip\Tavola%201%20-%20Entrat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0.12300912057315773"/>
          <c:y val="0.10460322008055169"/>
          <c:w val="0.45762459643243031"/>
          <c:h val="0.6987818492575506"/>
        </c:manualLayout>
      </c:layout>
      <c:radarChart>
        <c:radarStyle val="marker"/>
        <c:ser>
          <c:idx val="0"/>
          <c:order val="0"/>
          <c:tx>
            <c:strRef>
              <c:f>Foglio3!$H$32</c:f>
              <c:strCache>
                <c:ptCount val="1"/>
                <c:pt idx="0">
                  <c:v>tributi propri - imposte</c:v>
                </c:pt>
              </c:strCache>
            </c:strRef>
          </c:tx>
          <c:cat>
            <c:strRef>
              <c:f>Foglio3!$G$33:$G$52</c:f>
              <c:strCache>
                <c:ptCount val="20"/>
                <c:pt idx="0">
                  <c:v>LOMBARDIA</c:v>
                </c:pt>
                <c:pt idx="1">
                  <c:v>VENETO</c:v>
                </c:pt>
                <c:pt idx="2">
                  <c:v>PIEMONTE</c:v>
                </c:pt>
                <c:pt idx="3">
                  <c:v>EMILIA ROMAGNA</c:v>
                </c:pt>
                <c:pt idx="4">
                  <c:v>LIGURIA</c:v>
                </c:pt>
                <c:pt idx="5">
                  <c:v>MARCHE</c:v>
                </c:pt>
                <c:pt idx="6">
                  <c:v>LAZIO</c:v>
                </c:pt>
                <c:pt idx="7">
                  <c:v>TOSCANA</c:v>
                </c:pt>
                <c:pt idx="8">
                  <c:v>UMBRIA</c:v>
                </c:pt>
                <c:pt idx="9">
                  <c:v>MOLISE</c:v>
                </c:pt>
                <c:pt idx="10">
                  <c:v>ABRUZZO</c:v>
                </c:pt>
                <c:pt idx="11">
                  <c:v>PUGLIA</c:v>
                </c:pt>
                <c:pt idx="12">
                  <c:v>BASILICATA</c:v>
                </c:pt>
                <c:pt idx="13">
                  <c:v>CAMPANIA</c:v>
                </c:pt>
                <c:pt idx="14">
                  <c:v>CALABRIA</c:v>
                </c:pt>
                <c:pt idx="15">
                  <c:v>SARDEGNA</c:v>
                </c:pt>
                <c:pt idx="16">
                  <c:v>SICILIA</c:v>
                </c:pt>
                <c:pt idx="17">
                  <c:v>FRIULI VENEZIA GIULIA</c:v>
                </c:pt>
                <c:pt idx="18">
                  <c:v>TRENTINO ALTO ADIGE</c:v>
                </c:pt>
                <c:pt idx="19">
                  <c:v>VALLE D'AOSTA</c:v>
                </c:pt>
              </c:strCache>
            </c:strRef>
          </c:cat>
          <c:val>
            <c:numRef>
              <c:f>Foglio3!$H$33:$H$52</c:f>
              <c:numCache>
                <c:formatCode>0.0%</c:formatCode>
                <c:ptCount val="20"/>
                <c:pt idx="0">
                  <c:v>0.46520383284348477</c:v>
                </c:pt>
                <c:pt idx="1">
                  <c:v>0.54432900297320364</c:v>
                </c:pt>
                <c:pt idx="2">
                  <c:v>0.21661773446301991</c:v>
                </c:pt>
                <c:pt idx="3">
                  <c:v>0.56636093920416808</c:v>
                </c:pt>
                <c:pt idx="4">
                  <c:v>0.43113527178750782</c:v>
                </c:pt>
                <c:pt idx="5">
                  <c:v>0.32043721515400753</c:v>
                </c:pt>
                <c:pt idx="6">
                  <c:v>0.52002085676519461</c:v>
                </c:pt>
                <c:pt idx="7">
                  <c:v>0.3343760675472226</c:v>
                </c:pt>
                <c:pt idx="8">
                  <c:v>0.42798361728439727</c:v>
                </c:pt>
                <c:pt idx="9">
                  <c:v>0.17964177471458037</c:v>
                </c:pt>
                <c:pt idx="10">
                  <c:v>0.37374536796758845</c:v>
                </c:pt>
                <c:pt idx="11">
                  <c:v>0.21634622993661798</c:v>
                </c:pt>
                <c:pt idx="12">
                  <c:v>0.14933604371353171</c:v>
                </c:pt>
                <c:pt idx="13">
                  <c:v>0.16572617022492939</c:v>
                </c:pt>
                <c:pt idx="14">
                  <c:v>0.13497087966861954</c:v>
                </c:pt>
                <c:pt idx="15">
                  <c:v>0.11814175266352124</c:v>
                </c:pt>
                <c:pt idx="16">
                  <c:v>0.12627739844021404</c:v>
                </c:pt>
                <c:pt idx="17">
                  <c:v>0.16268258339254268</c:v>
                </c:pt>
                <c:pt idx="18">
                  <c:v>9.3688579497965926E-2</c:v>
                </c:pt>
                <c:pt idx="19">
                  <c:v>7.1463289425658189E-2</c:v>
                </c:pt>
              </c:numCache>
            </c:numRef>
          </c:val>
        </c:ser>
        <c:ser>
          <c:idx val="1"/>
          <c:order val="1"/>
          <c:tx>
            <c:strRef>
              <c:f>Foglio3!$I$32</c:f>
              <c:strCache>
                <c:ptCount val="1"/>
                <c:pt idx="0">
                  <c:v>quota di tributi erariali spettanti alle regioni a statuto ordinario</c:v>
                </c:pt>
              </c:strCache>
            </c:strRef>
          </c:tx>
          <c:cat>
            <c:strRef>
              <c:f>Foglio3!$G$33:$G$52</c:f>
              <c:strCache>
                <c:ptCount val="20"/>
                <c:pt idx="0">
                  <c:v>LOMBARDIA</c:v>
                </c:pt>
                <c:pt idx="1">
                  <c:v>VENETO</c:v>
                </c:pt>
                <c:pt idx="2">
                  <c:v>PIEMONTE</c:v>
                </c:pt>
                <c:pt idx="3">
                  <c:v>EMILIA ROMAGNA</c:v>
                </c:pt>
                <c:pt idx="4">
                  <c:v>LIGURIA</c:v>
                </c:pt>
                <c:pt idx="5">
                  <c:v>MARCHE</c:v>
                </c:pt>
                <c:pt idx="6">
                  <c:v>LAZIO</c:v>
                </c:pt>
                <c:pt idx="7">
                  <c:v>TOSCANA</c:v>
                </c:pt>
                <c:pt idx="8">
                  <c:v>UMBRIA</c:v>
                </c:pt>
                <c:pt idx="9">
                  <c:v>MOLISE</c:v>
                </c:pt>
                <c:pt idx="10">
                  <c:v>ABRUZZO</c:v>
                </c:pt>
                <c:pt idx="11">
                  <c:v>PUGLIA</c:v>
                </c:pt>
                <c:pt idx="12">
                  <c:v>BASILICATA</c:v>
                </c:pt>
                <c:pt idx="13">
                  <c:v>CAMPANIA</c:v>
                </c:pt>
                <c:pt idx="14">
                  <c:v>CALABRIA</c:v>
                </c:pt>
                <c:pt idx="15">
                  <c:v>SARDEGNA</c:v>
                </c:pt>
                <c:pt idx="16">
                  <c:v>SICILIA</c:v>
                </c:pt>
                <c:pt idx="17">
                  <c:v>FRIULI VENEZIA GIULIA</c:v>
                </c:pt>
                <c:pt idx="18">
                  <c:v>TRENTINO ALTO ADIGE</c:v>
                </c:pt>
                <c:pt idx="19">
                  <c:v>VALLE D'AOSTA</c:v>
                </c:pt>
              </c:strCache>
            </c:strRef>
          </c:cat>
          <c:val>
            <c:numRef>
              <c:f>Foglio3!$I$33:$I$52</c:f>
              <c:numCache>
                <c:formatCode>0.0%</c:formatCode>
                <c:ptCount val="20"/>
                <c:pt idx="0">
                  <c:v>0.39047155081695623</c:v>
                </c:pt>
                <c:pt idx="1">
                  <c:v>0.30951412772554565</c:v>
                </c:pt>
                <c:pt idx="2">
                  <c:v>0.51991431636029761</c:v>
                </c:pt>
                <c:pt idx="3">
                  <c:v>0.31421290893981957</c:v>
                </c:pt>
                <c:pt idx="4">
                  <c:v>0.35426482029475254</c:v>
                </c:pt>
                <c:pt idx="5">
                  <c:v>0.49266083397890015</c:v>
                </c:pt>
                <c:pt idx="6">
                  <c:v>0.27937491270806403</c:v>
                </c:pt>
                <c:pt idx="7">
                  <c:v>0.45908619890230723</c:v>
                </c:pt>
                <c:pt idx="8">
                  <c:v>0.40990653523403825</c:v>
                </c:pt>
                <c:pt idx="9">
                  <c:v>0.19493042312936962</c:v>
                </c:pt>
                <c:pt idx="10">
                  <c:v>0.46280561952200194</c:v>
                </c:pt>
                <c:pt idx="11">
                  <c:v>0.55488460341440216</c:v>
                </c:pt>
                <c:pt idx="12">
                  <c:v>0.57388740176178077</c:v>
                </c:pt>
                <c:pt idx="13">
                  <c:v>0.3213554209325899</c:v>
                </c:pt>
                <c:pt idx="14">
                  <c:v>0.63076551764574607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ser>
          <c:idx val="2"/>
          <c:order val="2"/>
          <c:tx>
            <c:strRef>
              <c:f>Foglio3!$J$32</c:f>
              <c:strCache>
                <c:ptCount val="1"/>
                <c:pt idx="0">
                  <c:v>tributi erariali spettanti alle regioni a statuto speciale</c:v>
                </c:pt>
              </c:strCache>
            </c:strRef>
          </c:tx>
          <c:cat>
            <c:strRef>
              <c:f>Foglio3!$G$33:$G$52</c:f>
              <c:strCache>
                <c:ptCount val="20"/>
                <c:pt idx="0">
                  <c:v>LOMBARDIA</c:v>
                </c:pt>
                <c:pt idx="1">
                  <c:v>VENETO</c:v>
                </c:pt>
                <c:pt idx="2">
                  <c:v>PIEMONTE</c:v>
                </c:pt>
                <c:pt idx="3">
                  <c:v>EMILIA ROMAGNA</c:v>
                </c:pt>
                <c:pt idx="4">
                  <c:v>LIGURIA</c:v>
                </c:pt>
                <c:pt idx="5">
                  <c:v>MARCHE</c:v>
                </c:pt>
                <c:pt idx="6">
                  <c:v>LAZIO</c:v>
                </c:pt>
                <c:pt idx="7">
                  <c:v>TOSCANA</c:v>
                </c:pt>
                <c:pt idx="8">
                  <c:v>UMBRIA</c:v>
                </c:pt>
                <c:pt idx="9">
                  <c:v>MOLISE</c:v>
                </c:pt>
                <c:pt idx="10">
                  <c:v>ABRUZZO</c:v>
                </c:pt>
                <c:pt idx="11">
                  <c:v>PUGLIA</c:v>
                </c:pt>
                <c:pt idx="12">
                  <c:v>BASILICATA</c:v>
                </c:pt>
                <c:pt idx="13">
                  <c:v>CAMPANIA</c:v>
                </c:pt>
                <c:pt idx="14">
                  <c:v>CALABRIA</c:v>
                </c:pt>
                <c:pt idx="15">
                  <c:v>SARDEGNA</c:v>
                </c:pt>
                <c:pt idx="16">
                  <c:v>SICILIA</c:v>
                </c:pt>
                <c:pt idx="17">
                  <c:v>FRIULI VENEZIA GIULIA</c:v>
                </c:pt>
                <c:pt idx="18">
                  <c:v>TRENTINO ALTO ADIGE</c:v>
                </c:pt>
                <c:pt idx="19">
                  <c:v>VALLE D'AOSTA</c:v>
                </c:pt>
              </c:strCache>
            </c:strRef>
          </c:cat>
          <c:val>
            <c:numRef>
              <c:f>Foglio3!$J$33:$J$52</c:f>
              <c:numCache>
                <c:formatCode>0.0%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0.72015262536161506</c:v>
                </c:pt>
                <c:pt idx="16">
                  <c:v>0.46872391276123943</c:v>
                </c:pt>
                <c:pt idx="17">
                  <c:v>0.74620247386681093</c:v>
                </c:pt>
                <c:pt idx="18">
                  <c:v>0.78373024432637572</c:v>
                </c:pt>
                <c:pt idx="19">
                  <c:v>0.8637538927450753</c:v>
                </c:pt>
              </c:numCache>
            </c:numRef>
          </c:val>
        </c:ser>
        <c:ser>
          <c:idx val="3"/>
          <c:order val="3"/>
          <c:tx>
            <c:strRef>
              <c:f>Foglio3!$K$32</c:f>
              <c:strCache>
                <c:ptCount val="1"/>
                <c:pt idx="0">
                  <c:v>trasferimenti correnti da amministrazioni pubbliche</c:v>
                </c:pt>
              </c:strCache>
            </c:strRef>
          </c:tx>
          <c:cat>
            <c:strRef>
              <c:f>Foglio3!$G$33:$G$52</c:f>
              <c:strCache>
                <c:ptCount val="20"/>
                <c:pt idx="0">
                  <c:v>LOMBARDIA</c:v>
                </c:pt>
                <c:pt idx="1">
                  <c:v>VENETO</c:v>
                </c:pt>
                <c:pt idx="2">
                  <c:v>PIEMONTE</c:v>
                </c:pt>
                <c:pt idx="3">
                  <c:v>EMILIA ROMAGNA</c:v>
                </c:pt>
                <c:pt idx="4">
                  <c:v>LIGURIA</c:v>
                </c:pt>
                <c:pt idx="5">
                  <c:v>MARCHE</c:v>
                </c:pt>
                <c:pt idx="6">
                  <c:v>LAZIO</c:v>
                </c:pt>
                <c:pt idx="7">
                  <c:v>TOSCANA</c:v>
                </c:pt>
                <c:pt idx="8">
                  <c:v>UMBRIA</c:v>
                </c:pt>
                <c:pt idx="9">
                  <c:v>MOLISE</c:v>
                </c:pt>
                <c:pt idx="10">
                  <c:v>ABRUZZO</c:v>
                </c:pt>
                <c:pt idx="11">
                  <c:v>PUGLIA</c:v>
                </c:pt>
                <c:pt idx="12">
                  <c:v>BASILICATA</c:v>
                </c:pt>
                <c:pt idx="13">
                  <c:v>CAMPANIA</c:v>
                </c:pt>
                <c:pt idx="14">
                  <c:v>CALABRIA</c:v>
                </c:pt>
                <c:pt idx="15">
                  <c:v>SARDEGNA</c:v>
                </c:pt>
                <c:pt idx="16">
                  <c:v>SICILIA</c:v>
                </c:pt>
                <c:pt idx="17">
                  <c:v>FRIULI VENEZIA GIULIA</c:v>
                </c:pt>
                <c:pt idx="18">
                  <c:v>TRENTINO ALTO ADIGE</c:v>
                </c:pt>
                <c:pt idx="19">
                  <c:v>VALLE D'AOSTA</c:v>
                </c:pt>
              </c:strCache>
            </c:strRef>
          </c:cat>
          <c:val>
            <c:numRef>
              <c:f>Foglio3!$K$33:$K$52</c:f>
              <c:numCache>
                <c:formatCode>0.0%</c:formatCode>
                <c:ptCount val="20"/>
                <c:pt idx="0">
                  <c:v>4.3199891330899312E-2</c:v>
                </c:pt>
                <c:pt idx="1">
                  <c:v>5.4269524636643529E-2</c:v>
                </c:pt>
                <c:pt idx="2">
                  <c:v>6.9483000360713934E-2</c:v>
                </c:pt>
                <c:pt idx="3">
                  <c:v>6.0142657631641318E-2</c:v>
                </c:pt>
                <c:pt idx="4">
                  <c:v>0.11403348595100955</c:v>
                </c:pt>
                <c:pt idx="5">
                  <c:v>5.7509520612557846E-2</c:v>
                </c:pt>
                <c:pt idx="6">
                  <c:v>7.3634957560920408E-2</c:v>
                </c:pt>
                <c:pt idx="7">
                  <c:v>7.5932057370350789E-2</c:v>
                </c:pt>
                <c:pt idx="8">
                  <c:v>4.9327068005895883E-2</c:v>
                </c:pt>
                <c:pt idx="9">
                  <c:v>0.32584194310394687</c:v>
                </c:pt>
                <c:pt idx="10">
                  <c:v>5.0774793088225134E-2</c:v>
                </c:pt>
                <c:pt idx="11">
                  <c:v>0.11114556664012501</c:v>
                </c:pt>
                <c:pt idx="12">
                  <c:v>6.3212019116221554E-2</c:v>
                </c:pt>
                <c:pt idx="13">
                  <c:v>7.5209850067851455E-2</c:v>
                </c:pt>
                <c:pt idx="14">
                  <c:v>6.119785592019937E-2</c:v>
                </c:pt>
                <c:pt idx="15">
                  <c:v>3.5217230027702801E-2</c:v>
                </c:pt>
                <c:pt idx="16">
                  <c:v>0.15821924548217597</c:v>
                </c:pt>
                <c:pt idx="17">
                  <c:v>3.8426107290087039E-2</c:v>
                </c:pt>
                <c:pt idx="18">
                  <c:v>5.8382603209714758E-2</c:v>
                </c:pt>
                <c:pt idx="19">
                  <c:v>1.788355714229295E-2</c:v>
                </c:pt>
              </c:numCache>
            </c:numRef>
          </c:val>
        </c:ser>
        <c:axId val="60340096"/>
        <c:axId val="60341632"/>
      </c:radarChart>
      <c:catAx>
        <c:axId val="60340096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1000" b="1"/>
            </a:pPr>
            <a:endParaRPr lang="it-IT"/>
          </a:p>
        </c:txPr>
        <c:crossAx val="60341632"/>
        <c:crosses val="autoZero"/>
        <c:auto val="1"/>
        <c:lblAlgn val="ctr"/>
        <c:lblOffset val="100"/>
      </c:catAx>
      <c:valAx>
        <c:axId val="60341632"/>
        <c:scaling>
          <c:orientation val="minMax"/>
        </c:scaling>
        <c:axPos val="l"/>
        <c:majorGridlines/>
        <c:numFmt formatCode="0.0%" sourceLinked="1"/>
        <c:majorTickMark val="cross"/>
        <c:tickLblPos val="nextTo"/>
        <c:crossAx val="60340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297178855108307"/>
          <c:y val="0.74188278221809578"/>
          <c:w val="0.33744179676800923"/>
          <c:h val="0.25232812021458473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0.16415543578827504"/>
          <c:y val="0.1043053511033831"/>
          <c:w val="0.51553322679365099"/>
          <c:h val="0.78720694731226248"/>
        </c:manualLayout>
      </c:layout>
      <c:radarChart>
        <c:radarStyle val="marker"/>
        <c:ser>
          <c:idx val="0"/>
          <c:order val="0"/>
          <c:tx>
            <c:strRef>
              <c:f>'tabelle pesi'!$DS$33</c:f>
              <c:strCache>
                <c:ptCount val="1"/>
                <c:pt idx="0">
                  <c:v>spesa corrente siope</c:v>
                </c:pt>
              </c:strCache>
            </c:strRef>
          </c:tx>
          <c:cat>
            <c:strRef>
              <c:f>'tabelle pesi'!$DR$34:$DR$49</c:f>
              <c:strCache>
                <c:ptCount val="16"/>
                <c:pt idx="0">
                  <c:v>ABRUZZO</c:v>
                </c:pt>
                <c:pt idx="1">
                  <c:v>BASILICATA</c:v>
                </c:pt>
                <c:pt idx="2">
                  <c:v>CALABRIA</c:v>
                </c:pt>
                <c:pt idx="3">
                  <c:v>CAMPANIA</c:v>
                </c:pt>
                <c:pt idx="4">
                  <c:v>EMILIA ROMAGNA</c:v>
                </c:pt>
                <c:pt idx="5">
                  <c:v>LAZIO</c:v>
                </c:pt>
                <c:pt idx="6">
                  <c:v>LIGURIA</c:v>
                </c:pt>
                <c:pt idx="7">
                  <c:v>LOMBARDIA</c:v>
                </c:pt>
                <c:pt idx="8">
                  <c:v>MARCHE</c:v>
                </c:pt>
                <c:pt idx="9">
                  <c:v>MOLISE</c:v>
                </c:pt>
                <c:pt idx="10">
                  <c:v>PIEMONTE</c:v>
                </c:pt>
                <c:pt idx="11">
                  <c:v>PUGLIA</c:v>
                </c:pt>
                <c:pt idx="12">
                  <c:v>TOSCANA</c:v>
                </c:pt>
                <c:pt idx="13">
                  <c:v>UMBRIA</c:v>
                </c:pt>
                <c:pt idx="14">
                  <c:v>VENETO</c:v>
                </c:pt>
                <c:pt idx="15">
                  <c:v>SICILIA</c:v>
                </c:pt>
              </c:strCache>
            </c:strRef>
          </c:cat>
          <c:val>
            <c:numRef>
              <c:f>'tabelle pesi'!$DS$34:$DS$49</c:f>
              <c:numCache>
                <c:formatCode>#,##0</c:formatCode>
                <c:ptCount val="16"/>
                <c:pt idx="0">
                  <c:v>2093.3528368567167</c:v>
                </c:pt>
                <c:pt idx="1">
                  <c:v>2296.1777522522775</c:v>
                </c:pt>
                <c:pt idx="2">
                  <c:v>1958.5232666930158</c:v>
                </c:pt>
                <c:pt idx="3">
                  <c:v>1807.7286287807319</c:v>
                </c:pt>
                <c:pt idx="4">
                  <c:v>2270.7761494109973</c:v>
                </c:pt>
                <c:pt idx="5">
                  <c:v>2214.5861941530047</c:v>
                </c:pt>
                <c:pt idx="6">
                  <c:v>2326.9917865855045</c:v>
                </c:pt>
                <c:pt idx="7">
                  <c:v>2453.5983803828167</c:v>
                </c:pt>
                <c:pt idx="8">
                  <c:v>2162.9244511302691</c:v>
                </c:pt>
                <c:pt idx="9">
                  <c:v>2396.0256959784856</c:v>
                </c:pt>
                <c:pt idx="10">
                  <c:v>2260.5342915621104</c:v>
                </c:pt>
                <c:pt idx="11">
                  <c:v>2075.2035042464922</c:v>
                </c:pt>
                <c:pt idx="12">
                  <c:v>2222.5496811307635</c:v>
                </c:pt>
                <c:pt idx="13">
                  <c:v>2275.2289125149196</c:v>
                </c:pt>
                <c:pt idx="14">
                  <c:v>2020.9835005348466</c:v>
                </c:pt>
                <c:pt idx="15">
                  <c:v>2574.8554532213466</c:v>
                </c:pt>
              </c:numCache>
            </c:numRef>
          </c:val>
        </c:ser>
        <c:axId val="60771712"/>
        <c:axId val="60777600"/>
      </c:radarChart>
      <c:radarChart>
        <c:radarStyle val="marker"/>
        <c:ser>
          <c:idx val="3"/>
          <c:order val="1"/>
          <c:tx>
            <c:strRef>
              <c:f>'tabelle pesi'!$DV$33</c:f>
              <c:strCache>
                <c:ptCount val="1"/>
                <c:pt idx="0">
                  <c:v>spesa capitale consuntivi</c:v>
                </c:pt>
              </c:strCache>
            </c:strRef>
          </c:tx>
          <c:val>
            <c:numRef>
              <c:f>'tabelle pesi'!$DV$34:$DV$49</c:f>
              <c:numCache>
                <c:formatCode>#,##0</c:formatCode>
                <c:ptCount val="16"/>
                <c:pt idx="0">
                  <c:v>329.26632527939444</c:v>
                </c:pt>
                <c:pt idx="1">
                  <c:v>884.82492081080159</c:v>
                </c:pt>
                <c:pt idx="2">
                  <c:v>395.19691756218884</c:v>
                </c:pt>
                <c:pt idx="3">
                  <c:v>247.58195413276798</c:v>
                </c:pt>
                <c:pt idx="4">
                  <c:v>128.81734755160744</c:v>
                </c:pt>
                <c:pt idx="5">
                  <c:v>229.79613534547539</c:v>
                </c:pt>
                <c:pt idx="6">
                  <c:v>262.89583297253569</c:v>
                </c:pt>
                <c:pt idx="7">
                  <c:v>180.75518572122553</c:v>
                </c:pt>
                <c:pt idx="8">
                  <c:v>196.71825519776905</c:v>
                </c:pt>
                <c:pt idx="9">
                  <c:v>708.9082588029263</c:v>
                </c:pt>
                <c:pt idx="10">
                  <c:v>248.38850680956224</c:v>
                </c:pt>
                <c:pt idx="11">
                  <c:v>197.20477730693656</c:v>
                </c:pt>
                <c:pt idx="12">
                  <c:v>263.9678101281317</c:v>
                </c:pt>
                <c:pt idx="13">
                  <c:v>229.71859576430273</c:v>
                </c:pt>
                <c:pt idx="14">
                  <c:v>203.76592139014221</c:v>
                </c:pt>
                <c:pt idx="15">
                  <c:v>491.49881876630189</c:v>
                </c:pt>
              </c:numCache>
            </c:numRef>
          </c:val>
        </c:ser>
        <c:axId val="60785024"/>
        <c:axId val="60779136"/>
      </c:radarChart>
      <c:catAx>
        <c:axId val="60771712"/>
        <c:scaling>
          <c:orientation val="minMax"/>
        </c:scaling>
        <c:axPos val="b"/>
        <c:majorGridlines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b="1"/>
            </a:pPr>
            <a:endParaRPr lang="it-IT"/>
          </a:p>
        </c:txPr>
        <c:crossAx val="60777600"/>
        <c:crosses val="autoZero"/>
        <c:auto val="1"/>
        <c:lblAlgn val="ctr"/>
        <c:lblOffset val="100"/>
      </c:catAx>
      <c:valAx>
        <c:axId val="60777600"/>
        <c:scaling>
          <c:orientation val="minMax"/>
        </c:scaling>
        <c:axPos val="l"/>
        <c:majorGridlines/>
        <c:numFmt formatCode="#,##0" sourceLinked="1"/>
        <c:majorTickMark val="cross"/>
        <c:tickLblPos val="high"/>
        <c:spPr>
          <a:solidFill>
            <a:schemeClr val="bg1"/>
          </a:solidFill>
        </c:spPr>
        <c:txPr>
          <a:bodyPr/>
          <a:lstStyle/>
          <a:p>
            <a:pPr>
              <a:defRPr sz="600"/>
            </a:pPr>
            <a:endParaRPr lang="it-IT"/>
          </a:p>
        </c:txPr>
        <c:crossAx val="60771712"/>
        <c:crosses val="autoZero"/>
        <c:crossBetween val="between"/>
      </c:valAx>
      <c:valAx>
        <c:axId val="60779136"/>
        <c:scaling>
          <c:orientation val="minMax"/>
        </c:scaling>
        <c:axPos val="l"/>
        <c:numFmt formatCode="#,##0" sourceLinked="1"/>
        <c:tickLblPos val="none"/>
        <c:crossAx val="60785024"/>
        <c:crosses val="max"/>
        <c:crossBetween val="between"/>
      </c:valAx>
      <c:catAx>
        <c:axId val="60785024"/>
        <c:scaling>
          <c:orientation val="minMax"/>
        </c:scaling>
        <c:axPos val="b"/>
        <c:majorGridlines/>
        <c:tickLblPos val="nextTo"/>
        <c:crossAx val="60779136"/>
        <c:crosses val="max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66432649956456502"/>
          <c:y val="0.7694148331834948"/>
          <c:w val="0.32298259422788217"/>
          <c:h val="0.20362180085690421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10053018372703412"/>
          <c:y val="5.0925925925926284E-2"/>
          <c:w val="0.81282852143482065"/>
          <c:h val="0.8519539224263637"/>
        </c:manualLayout>
      </c:layout>
      <c:lineChart>
        <c:grouping val="standard"/>
        <c:ser>
          <c:idx val="1"/>
          <c:order val="0"/>
          <c:tx>
            <c:strRef>
              <c:f>Foglio1!$K$21</c:f>
              <c:strCache>
                <c:ptCount val="1"/>
                <c:pt idx="0">
                  <c:v>pluriennale 2007</c:v>
                </c:pt>
              </c:strCache>
            </c:strRef>
          </c:tx>
          <c:spPr>
            <a:ln w="22225">
              <a:solidFill>
                <a:schemeClr val="bg1"/>
              </a:solidFill>
              <a:prstDash val="dash"/>
            </a:ln>
          </c:spPr>
          <c:marker>
            <c:symbol val="none"/>
          </c:marker>
          <c:cat>
            <c:numRef>
              <c:f>Foglio1!$L$20:$R$20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Foglio1!$L$21:$Q$21</c:f>
              <c:numCache>
                <c:formatCode>0.0</c:formatCode>
                <c:ptCount val="6"/>
                <c:pt idx="0">
                  <c:v>3382.0933700000164</c:v>
                </c:pt>
                <c:pt idx="1">
                  <c:v>4002.7159288600001</c:v>
                </c:pt>
                <c:pt idx="2">
                  <c:v>4220.2678278199992</c:v>
                </c:pt>
              </c:numCache>
            </c:numRef>
          </c:val>
        </c:ser>
        <c:ser>
          <c:idx val="0"/>
          <c:order val="1"/>
          <c:tx>
            <c:strRef>
              <c:f>Foglio1!$K$22</c:f>
              <c:strCache>
                <c:ptCount val="1"/>
                <c:pt idx="0">
                  <c:v>pluriennale 2008</c:v>
                </c:pt>
              </c:strCache>
            </c:strRef>
          </c:tx>
          <c:spPr>
            <a:ln w="22225">
              <a:solidFill>
                <a:schemeClr val="bg1"/>
              </a:solidFill>
              <a:prstDash val="dashDot"/>
            </a:ln>
          </c:spPr>
          <c:marker>
            <c:symbol val="none"/>
          </c:marker>
          <c:cat>
            <c:numRef>
              <c:f>Foglio1!$L$20:$R$20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Foglio1!$L$22:$Q$22</c:f>
              <c:numCache>
                <c:formatCode>0.0</c:formatCode>
                <c:ptCount val="6"/>
                <c:pt idx="1">
                  <c:v>2956.0386779999999</c:v>
                </c:pt>
                <c:pt idx="2">
                  <c:v>4220.2678278199992</c:v>
                </c:pt>
                <c:pt idx="3">
                  <c:v>4220.2678278199992</c:v>
                </c:pt>
              </c:numCache>
            </c:numRef>
          </c:val>
        </c:ser>
        <c:ser>
          <c:idx val="2"/>
          <c:order val="2"/>
          <c:tx>
            <c:strRef>
              <c:f>Foglio1!$K$23</c:f>
              <c:strCache>
                <c:ptCount val="1"/>
                <c:pt idx="0">
                  <c:v>pluriennale 2009</c:v>
                </c:pt>
              </c:strCache>
            </c:strRef>
          </c:tx>
          <c:spPr>
            <a:ln w="22225">
              <a:solidFill>
                <a:schemeClr val="bg1"/>
              </a:solidFill>
              <a:prstDash val="lgDash"/>
            </a:ln>
          </c:spPr>
          <c:marker>
            <c:symbol val="none"/>
          </c:marker>
          <c:cat>
            <c:numRef>
              <c:f>Foglio1!$L$20:$R$20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Foglio1!$L$23:$Q$23</c:f>
              <c:numCache>
                <c:formatCode>General</c:formatCode>
                <c:ptCount val="6"/>
                <c:pt idx="2" formatCode="0.0">
                  <c:v>3056.0386779999999</c:v>
                </c:pt>
                <c:pt idx="3" formatCode="0.0">
                  <c:v>3056.0386779999999</c:v>
                </c:pt>
                <c:pt idx="4" formatCode="0.0">
                  <c:v>3056.0386779999999</c:v>
                </c:pt>
              </c:numCache>
            </c:numRef>
          </c:val>
        </c:ser>
        <c:ser>
          <c:idx val="3"/>
          <c:order val="3"/>
          <c:tx>
            <c:strRef>
              <c:f>Foglio1!$K$24</c:f>
              <c:strCache>
                <c:ptCount val="1"/>
                <c:pt idx="0">
                  <c:v>pluriennale 2010</c:v>
                </c:pt>
              </c:strCache>
            </c:strRef>
          </c:tx>
          <c:spPr>
            <a:ln w="22225">
              <a:solidFill>
                <a:schemeClr val="bg1"/>
              </a:solidFill>
              <a:prstDash val="lgDash"/>
            </a:ln>
          </c:spPr>
          <c:marker>
            <c:symbol val="none"/>
          </c:marker>
          <c:cat>
            <c:numRef>
              <c:f>Foglio1!$L$20:$R$20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Foglio1!$L$24:$Q$24</c:f>
              <c:numCache>
                <c:formatCode>General</c:formatCode>
                <c:ptCount val="6"/>
                <c:pt idx="3" formatCode="0.0">
                  <c:v>3103.3637290000001</c:v>
                </c:pt>
                <c:pt idx="4" formatCode="0.0">
                  <c:v>3056.0386779999999</c:v>
                </c:pt>
                <c:pt idx="5" formatCode="0.0">
                  <c:v>3056.0386779999999</c:v>
                </c:pt>
              </c:numCache>
            </c:numRef>
          </c:val>
        </c:ser>
        <c:ser>
          <c:idx val="4"/>
          <c:order val="4"/>
          <c:tx>
            <c:strRef>
              <c:f>Foglio1!$K$25</c:f>
              <c:strCache>
                <c:ptCount val="1"/>
                <c:pt idx="0">
                  <c:v>pluriennale 2011</c:v>
                </c:pt>
              </c:strCache>
            </c:strRef>
          </c:tx>
          <c:spPr>
            <a:ln w="22225">
              <a:solidFill>
                <a:schemeClr val="bg1"/>
              </a:solidFill>
              <a:prstDash val="lgDashDot"/>
            </a:ln>
          </c:spPr>
          <c:marker>
            <c:symbol val="none"/>
          </c:marker>
          <c:cat>
            <c:numRef>
              <c:f>Foglio1!$L$20:$R$20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Foglio1!$L$25:$R$25</c:f>
              <c:numCache>
                <c:formatCode>General</c:formatCode>
                <c:ptCount val="7"/>
                <c:pt idx="4" formatCode="0.0">
                  <c:v>2650</c:v>
                </c:pt>
                <c:pt idx="5" formatCode="0.0">
                  <c:v>2650</c:v>
                </c:pt>
                <c:pt idx="6" formatCode="0.0">
                  <c:v>2650</c:v>
                </c:pt>
              </c:numCache>
            </c:numRef>
          </c:val>
        </c:ser>
        <c:marker val="1"/>
        <c:axId val="60899712"/>
        <c:axId val="60901248"/>
      </c:lineChart>
      <c:lineChart>
        <c:grouping val="standard"/>
        <c:ser>
          <c:idx val="5"/>
          <c:order val="5"/>
          <c:tx>
            <c:strRef>
              <c:f>Foglio1!$B$25</c:f>
              <c:strCache>
                <c:ptCount val="1"/>
                <c:pt idx="0">
                  <c:v>consuntivi regionali*</c:v>
                </c:pt>
              </c:strCache>
            </c:strRef>
          </c:tx>
          <c:spPr>
            <a:ln w="22225">
              <a:solidFill>
                <a:schemeClr val="tx1"/>
              </a:solidFill>
              <a:prstDash val="solid"/>
            </a:ln>
          </c:spPr>
          <c:marker>
            <c:symbol val="none"/>
          </c:marker>
          <c:val>
            <c:numRef>
              <c:f>Foglio1!$C$25:$I$25</c:f>
              <c:numCache>
                <c:formatCode>0.0</c:formatCode>
                <c:ptCount val="7"/>
                <c:pt idx="0" formatCode="#,##0.0">
                  <c:v>2945.033848</c:v>
                </c:pt>
                <c:pt idx="1">
                  <c:v>2962.0797470000002</c:v>
                </c:pt>
                <c:pt idx="2">
                  <c:v>4041.1</c:v>
                </c:pt>
                <c:pt idx="3">
                  <c:v>1516.3</c:v>
                </c:pt>
                <c:pt idx="4">
                  <c:v>2650</c:v>
                </c:pt>
              </c:numCache>
            </c:numRef>
          </c:val>
        </c:ser>
        <c:marker val="1"/>
        <c:axId val="60916864"/>
        <c:axId val="60902784"/>
      </c:lineChart>
      <c:catAx>
        <c:axId val="60899712"/>
        <c:scaling>
          <c:orientation val="minMax"/>
        </c:scaling>
        <c:axPos val="b"/>
        <c:numFmt formatCode="General" sourceLinked="1"/>
        <c:tickLblPos val="nextTo"/>
        <c:txPr>
          <a:bodyPr rot="5400000" vert="horz"/>
          <a:lstStyle/>
          <a:p>
            <a:pPr>
              <a:defRPr sz="500"/>
            </a:pPr>
            <a:endParaRPr lang="it-IT"/>
          </a:p>
        </c:txPr>
        <c:crossAx val="60901248"/>
        <c:crosses val="autoZero"/>
        <c:auto val="1"/>
        <c:lblAlgn val="ctr"/>
        <c:lblOffset val="100"/>
      </c:catAx>
      <c:valAx>
        <c:axId val="60901248"/>
        <c:scaling>
          <c:orientation val="minMax"/>
          <c:min val="1000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.0" sourceLinked="1"/>
        <c:tickLblPos val="nextTo"/>
        <c:txPr>
          <a:bodyPr/>
          <a:lstStyle/>
          <a:p>
            <a:pPr>
              <a:defRPr sz="800"/>
            </a:pPr>
            <a:endParaRPr lang="it-IT"/>
          </a:p>
        </c:txPr>
        <c:crossAx val="60899712"/>
        <c:crosses val="autoZero"/>
        <c:crossBetween val="between"/>
      </c:valAx>
      <c:valAx>
        <c:axId val="60902784"/>
        <c:scaling>
          <c:orientation val="minMax"/>
          <c:min val="1000"/>
        </c:scaling>
        <c:axPos val="r"/>
        <c:numFmt formatCode="0.0" sourceLinked="0"/>
        <c:tickLblPos val="nextTo"/>
        <c:txPr>
          <a:bodyPr/>
          <a:lstStyle/>
          <a:p>
            <a:pPr>
              <a:defRPr sz="800"/>
            </a:pPr>
            <a:endParaRPr lang="it-IT"/>
          </a:p>
        </c:txPr>
        <c:crossAx val="60916864"/>
        <c:crosses val="max"/>
        <c:crossBetween val="between"/>
      </c:valAx>
      <c:catAx>
        <c:axId val="60916864"/>
        <c:scaling>
          <c:orientation val="minMax"/>
        </c:scaling>
        <c:delete val="1"/>
        <c:axPos val="b"/>
        <c:tickLblPos val="none"/>
        <c:crossAx val="60902784"/>
        <c:crosses val="autoZero"/>
        <c:auto val="1"/>
        <c:lblAlgn val="ctr"/>
        <c:lblOffset val="100"/>
      </c:cat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0.13615141899942151"/>
          <c:y val="0.84911342433423309"/>
          <c:w val="0.72701596374349264"/>
          <c:h val="4.2432972912919677E-2"/>
        </c:manualLayout>
      </c:layout>
      <c:spPr>
        <a:solidFill>
          <a:schemeClr val="bg1"/>
        </a:solidFill>
      </c:spPr>
      <c:txPr>
        <a:bodyPr/>
        <a:lstStyle/>
        <a:p>
          <a:pPr>
            <a:defRPr sz="700" baseline="0">
              <a:solidFill>
                <a:schemeClr val="bg1"/>
              </a:solidFill>
            </a:defRPr>
          </a:pPr>
          <a:endParaRPr lang="it-IT"/>
        </a:p>
      </c:txPr>
    </c:legend>
    <c:plotVisOnly val="1"/>
  </c:chart>
  <c:spPr>
    <a:solidFill>
      <a:schemeClr val="tx2">
        <a:lumMod val="20000"/>
        <a:lumOff val="80000"/>
      </a:schemeClr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8.85987205125357E-2"/>
          <c:y val="4.8284739964646398E-2"/>
          <c:w val="0.87024844461726469"/>
          <c:h val="0.85476357250717494"/>
        </c:manualLayout>
      </c:layout>
      <c:lineChart>
        <c:grouping val="standard"/>
        <c:ser>
          <c:idx val="0"/>
          <c:order val="0"/>
          <c:tx>
            <c:strRef>
              <c:f>LOMBARDIA!$G$14</c:f>
              <c:strCache>
                <c:ptCount val="1"/>
                <c:pt idx="0">
                  <c:v>consuntivi</c:v>
                </c:pt>
              </c:strCache>
            </c:strRef>
          </c:tx>
          <c:marker>
            <c:symbol val="none"/>
          </c:marker>
          <c:cat>
            <c:numRef>
              <c:f>LOMBARDIA!$H$13:$J$13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LOMBARDIA!$H$14:$J$14</c:f>
              <c:numCache>
                <c:formatCode>General</c:formatCode>
                <c:ptCount val="3"/>
                <c:pt idx="0">
                  <c:v>8583</c:v>
                </c:pt>
                <c:pt idx="1">
                  <c:v>8937</c:v>
                </c:pt>
                <c:pt idx="2">
                  <c:v>8156</c:v>
                </c:pt>
              </c:numCache>
            </c:numRef>
          </c:val>
        </c:ser>
        <c:ser>
          <c:idx val="1"/>
          <c:order val="1"/>
          <c:tx>
            <c:strRef>
              <c:f>LOMBARDIA!$G$15</c:f>
              <c:strCache>
                <c:ptCount val="1"/>
                <c:pt idx="0">
                  <c:v>gettito territorializzato</c:v>
                </c:pt>
              </c:strCache>
            </c:strRef>
          </c:tx>
          <c:marker>
            <c:symbol val="none"/>
          </c:marker>
          <c:cat>
            <c:numRef>
              <c:f>LOMBARDIA!$H$13:$J$13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LOMBARDIA!$H$15:$J$15</c:f>
              <c:numCache>
                <c:formatCode>General</c:formatCode>
                <c:ptCount val="3"/>
                <c:pt idx="0">
                  <c:v>8726</c:v>
                </c:pt>
                <c:pt idx="1">
                  <c:v>7696</c:v>
                </c:pt>
                <c:pt idx="2">
                  <c:v>7136</c:v>
                </c:pt>
              </c:numCache>
            </c:numRef>
          </c:val>
        </c:ser>
        <c:marker val="1"/>
        <c:axId val="61023744"/>
        <c:axId val="61025280"/>
      </c:lineChart>
      <c:catAx>
        <c:axId val="61023744"/>
        <c:scaling>
          <c:orientation val="minMax"/>
        </c:scaling>
        <c:axPos val="b"/>
        <c:numFmt formatCode="General" sourceLinked="1"/>
        <c:tickLblPos val="nextTo"/>
        <c:txPr>
          <a:bodyPr rot="5400000" vert="horz"/>
          <a:lstStyle/>
          <a:p>
            <a:pPr>
              <a:defRPr sz="600"/>
            </a:pPr>
            <a:endParaRPr lang="it-IT"/>
          </a:p>
        </c:txPr>
        <c:crossAx val="61025280"/>
        <c:crosses val="autoZero"/>
        <c:auto val="1"/>
        <c:lblAlgn val="ctr"/>
        <c:lblOffset val="100"/>
      </c:catAx>
      <c:valAx>
        <c:axId val="61025280"/>
        <c:scaling>
          <c:orientation val="minMax"/>
          <c:min val="6500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it-IT"/>
          </a:p>
        </c:txPr>
        <c:crossAx val="61023744"/>
        <c:crosses val="autoZero"/>
        <c:crossBetween val="between"/>
      </c:valAx>
      <c:spPr>
        <a:solidFill>
          <a:schemeClr val="bg1"/>
        </a:solidFill>
      </c:spPr>
    </c:plotArea>
    <c:plotVisOnly val="1"/>
  </c:chart>
  <c:spPr>
    <a:solidFill>
      <a:schemeClr val="tx2">
        <a:lumMod val="20000"/>
        <a:lumOff val="80000"/>
      </a:schemeClr>
    </a:solidFill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0.77512</cdr:x>
      <cdr:y>0.04831</cdr:y>
    </cdr:from>
    <cdr:to>
      <cdr:x>0.85845</cdr:x>
      <cdr:y>0.09662</cdr:y>
    </cdr:to>
    <cdr:sp macro="" textlink="">
      <cdr:nvSpPr>
        <cdr:cNvPr id="2" name="Stella a 5 punte 1"/>
        <cdr:cNvSpPr/>
      </cdr:nvSpPr>
      <cdr:spPr>
        <a:xfrm xmlns:a="http://schemas.openxmlformats.org/drawingml/2006/main">
          <a:off x="3348880" y="216024"/>
          <a:ext cx="360040" cy="216024"/>
        </a:xfrm>
        <a:prstGeom xmlns:a="http://schemas.openxmlformats.org/drawingml/2006/main" prst="star5">
          <a:avLst/>
        </a:prstGeom>
        <a:solidFill xmlns:a="http://schemas.openxmlformats.org/drawingml/2006/main">
          <a:srgbClr val="C0504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it-IT"/>
        </a:p>
      </cdr:txBody>
    </cdr:sp>
  </cdr:relSizeAnchor>
  <cdr:relSizeAnchor xmlns:cdr="http://schemas.openxmlformats.org/drawingml/2006/chartDrawing">
    <cdr:from>
      <cdr:x>0.55845</cdr:x>
      <cdr:y>0</cdr:y>
    </cdr:from>
    <cdr:to>
      <cdr:x>0.75845</cdr:x>
      <cdr:y>0.10325</cdr:y>
    </cdr:to>
    <cdr:sp macro="" textlink="">
      <cdr:nvSpPr>
        <cdr:cNvPr id="3" name="CasellaDiTesto 19"/>
        <cdr:cNvSpPr txBox="1"/>
      </cdr:nvSpPr>
      <cdr:spPr>
        <a:xfrm xmlns:a="http://schemas.openxmlformats.org/drawingml/2006/main">
          <a:off x="2412776" y="0"/>
          <a:ext cx="864096" cy="461665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it-IT" sz="1200" dirty="0" err="1" smtClean="0"/>
            <a:t>Siope</a:t>
          </a:r>
          <a:r>
            <a:rPr lang="it-IT" sz="1200" dirty="0" smtClean="0"/>
            <a:t> 2010</a:t>
          </a:r>
          <a:endParaRPr lang="it-IT" sz="1200" dirty="0"/>
        </a:p>
      </cdr:txBody>
    </cdr:sp>
  </cdr:relSizeAnchor>
  <cdr:relSizeAnchor xmlns:cdr="http://schemas.openxmlformats.org/drawingml/2006/chartDrawing">
    <cdr:from>
      <cdr:x>0.72512</cdr:x>
      <cdr:y>0.20935</cdr:y>
    </cdr:from>
    <cdr:to>
      <cdr:x>1</cdr:x>
      <cdr:y>0.27819</cdr:y>
    </cdr:to>
    <cdr:sp macro="" textlink="">
      <cdr:nvSpPr>
        <cdr:cNvPr id="4" name="CasellaDiTesto 14"/>
        <cdr:cNvSpPr txBox="1"/>
      </cdr:nvSpPr>
      <cdr:spPr>
        <a:xfrm xmlns:a="http://schemas.openxmlformats.org/drawingml/2006/main">
          <a:off x="3132856" y="936105"/>
          <a:ext cx="1187624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it-IT" sz="1400" dirty="0" smtClean="0"/>
            <a:t>consuntivi</a:t>
          </a:r>
          <a:endParaRPr lang="it-IT" dirty="0"/>
        </a:p>
      </cdr:txBody>
    </cdr:sp>
  </cdr:relSizeAnchor>
  <cdr:relSizeAnchor xmlns:cdr="http://schemas.openxmlformats.org/drawingml/2006/chartDrawing">
    <cdr:from>
      <cdr:x>0.22512</cdr:x>
      <cdr:y>0.61196</cdr:y>
    </cdr:from>
    <cdr:to>
      <cdr:x>0.54178</cdr:x>
      <cdr:y>0.68079</cdr:y>
    </cdr:to>
    <cdr:sp macro="" textlink="">
      <cdr:nvSpPr>
        <cdr:cNvPr id="5" name="CasellaDiTesto 18"/>
        <cdr:cNvSpPr txBox="1"/>
      </cdr:nvSpPr>
      <cdr:spPr>
        <a:xfrm xmlns:a="http://schemas.openxmlformats.org/drawingml/2006/main">
          <a:off x="972616" y="2736304"/>
          <a:ext cx="136815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it-IT" sz="1400" dirty="0" smtClean="0"/>
            <a:t>gettito effettivo</a:t>
          </a:r>
          <a:endParaRPr lang="it-IT" sz="1400" dirty="0"/>
        </a:p>
      </cdr:txBody>
    </cdr:sp>
  </cdr:relSizeAnchor>
  <cdr:relSizeAnchor xmlns:cdr="http://schemas.openxmlformats.org/drawingml/2006/chartDrawing">
    <cdr:from>
      <cdr:x>0.52512</cdr:x>
      <cdr:y>0.61196</cdr:y>
    </cdr:from>
    <cdr:to>
      <cdr:x>0.59178</cdr:x>
      <cdr:y>0.64417</cdr:y>
    </cdr:to>
    <cdr:cxnSp macro="">
      <cdr:nvCxnSpPr>
        <cdr:cNvPr id="6" name="Connettore 2 5"/>
        <cdr:cNvCxnSpPr/>
      </cdr:nvCxnSpPr>
      <cdr:spPr>
        <a:xfrm xmlns:a="http://schemas.openxmlformats.org/drawingml/2006/main" flipV="1">
          <a:off x="2268760" y="2736304"/>
          <a:ext cx="288032" cy="14401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0.64178</cdr:x>
      <cdr:y>0.25767</cdr:y>
    </cdr:from>
    <cdr:to>
      <cdr:x>0.70845</cdr:x>
      <cdr:y>0.28987</cdr:y>
    </cdr:to>
    <cdr:sp macro="" textlink="">
      <cdr:nvSpPr>
        <cdr:cNvPr id="10" name="Connettore 2 9"/>
        <cdr:cNvSpPr/>
      </cdr:nvSpPr>
      <cdr:spPr>
        <a:xfrm xmlns:a="http://schemas.openxmlformats.org/drawingml/2006/main" flipH="1">
          <a:off x="2772816" y="1152128"/>
          <a:ext cx="28803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3F960-3E9F-4CE7-BA29-A09584AD351D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0837B-1B1C-4CA4-BF45-BEABE954A8E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Media triennale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0837B-1B1C-4CA4-BF45-BEABE954A8E6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422E-48A3-46DA-8354-EC840CE594D7}" type="datetimeFigureOut">
              <a:rPr lang="it-IT" smtClean="0"/>
              <a:pPr/>
              <a:t>09/03/2012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3160-7C2A-4E42-AEDE-44F1DB3B69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Finanza locale in Italia</a:t>
            </a:r>
            <a:br>
              <a:rPr lang="it-IT" dirty="0" smtClean="0"/>
            </a:br>
            <a:r>
              <a:rPr lang="it-IT" dirty="0" smtClean="0"/>
              <a:t>Rapporto 2011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Santino Piazza</a:t>
            </a:r>
          </a:p>
          <a:p>
            <a:r>
              <a:rPr lang="it-IT" dirty="0" err="1" smtClean="0"/>
              <a:t>Ires</a:t>
            </a:r>
            <a:r>
              <a:rPr lang="it-IT" dirty="0" smtClean="0"/>
              <a:t> Piemonte</a:t>
            </a:r>
          </a:p>
          <a:p>
            <a:r>
              <a:rPr lang="it-IT" dirty="0" smtClean="0"/>
              <a:t>giovedì 8 marzo 2011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Relazione finanza locale 2011: </a:t>
            </a:r>
            <a:r>
              <a:rPr lang="it-IT" dirty="0" err="1" smtClean="0"/>
              <a:t>Siope</a:t>
            </a:r>
            <a:r>
              <a:rPr lang="it-IT" dirty="0" smtClean="0"/>
              <a:t> e i conti regionali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 smtClean="0"/>
              <a:t>Siope</a:t>
            </a:r>
            <a:r>
              <a:rPr lang="it-IT" dirty="0" smtClean="0"/>
              <a:t> : dati 2010 discretamente coerenti con fonti rendiconto (entrate riclassificate) lato entrate</a:t>
            </a:r>
          </a:p>
          <a:p>
            <a:r>
              <a:rPr lang="it-IT" dirty="0" smtClean="0"/>
              <a:t>In prospettiva la serie consentirà una valutazione quantitativa della generazione del fabbisogno regionale, oltre a studio dinamica e confronti omogenei territoriali</a:t>
            </a:r>
          </a:p>
          <a:p>
            <a:r>
              <a:rPr lang="it-IT" dirty="0" smtClean="0"/>
              <a:t>Confronti per aree geografiche: curiosità e conferme</a:t>
            </a:r>
          </a:p>
          <a:p>
            <a:r>
              <a:rPr lang="it-IT" dirty="0" smtClean="0"/>
              <a:t>Un breve cenno alle prospettive, e ai problemi, aperti dal </a:t>
            </a:r>
            <a:r>
              <a:rPr lang="it-IT" dirty="0" err="1" smtClean="0"/>
              <a:t>dlgs</a:t>
            </a:r>
            <a:r>
              <a:rPr lang="it-IT" dirty="0" smtClean="0"/>
              <a:t> 118/2011: programmazione finanziaria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352928" cy="692696"/>
          </a:xfrm>
        </p:spPr>
        <p:txBody>
          <a:bodyPr>
            <a:noAutofit/>
          </a:bodyPr>
          <a:lstStyle/>
          <a:p>
            <a:r>
              <a:rPr lang="it-IT" sz="2000" dirty="0" smtClean="0"/>
              <a:t>Peso entrate proprie e trasferimenti correnti sul totale entrate (incassi) rilevati sui rendiconti 2010</a:t>
            </a:r>
            <a:endParaRPr lang="it-IT" sz="2000" dirty="0"/>
          </a:p>
        </p:txBody>
      </p:sp>
      <p:graphicFrame>
        <p:nvGraphicFramePr>
          <p:cNvPr id="3" name="Grafico 2"/>
          <p:cNvGraphicFramePr>
            <a:graphicFrameLocks noGrp="1"/>
          </p:cNvGraphicFramePr>
          <p:nvPr/>
        </p:nvGraphicFramePr>
        <p:xfrm>
          <a:off x="-129540" y="692696"/>
          <a:ext cx="9273540" cy="607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373616" cy="764704"/>
          </a:xfrm>
        </p:spPr>
        <p:txBody>
          <a:bodyPr>
            <a:noAutofit/>
          </a:bodyPr>
          <a:lstStyle/>
          <a:p>
            <a:r>
              <a:rPr lang="it-IT" sz="2000" dirty="0" smtClean="0"/>
              <a:t>Spesa corrente e capitale procapite - </a:t>
            </a:r>
            <a:r>
              <a:rPr lang="it-IT" sz="2000" dirty="0" smtClean="0"/>
              <a:t>Consuntivi (pagamenti) 2010</a:t>
            </a:r>
            <a:endParaRPr lang="it-IT" sz="2000" dirty="0"/>
          </a:p>
        </p:txBody>
      </p:sp>
      <p:graphicFrame>
        <p:nvGraphicFramePr>
          <p:cNvPr id="3" name="Grafico 2"/>
          <p:cNvGraphicFramePr>
            <a:graphicFrameLocks noGrp="1"/>
          </p:cNvGraphicFramePr>
          <p:nvPr/>
        </p:nvGraphicFramePr>
        <p:xfrm>
          <a:off x="0" y="908720"/>
          <a:ext cx="8928992" cy="5772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80920" cy="562074"/>
          </a:xfrm>
        </p:spPr>
        <p:txBody>
          <a:bodyPr>
            <a:noAutofit/>
          </a:bodyPr>
          <a:lstStyle/>
          <a:p>
            <a:r>
              <a:rPr lang="it-IT" sz="2400" dirty="0" smtClean="0"/>
              <a:t>Utili riscontri e qualche curiosità nel confronto territoriale</a:t>
            </a:r>
            <a:endParaRPr lang="it-IT" sz="24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79509" y="764704"/>
          <a:ext cx="8856986" cy="6093295"/>
        </p:xfrm>
        <a:graphic>
          <a:graphicData uri="http://schemas.openxmlformats.org/drawingml/2006/table">
            <a:tbl>
              <a:tblPr/>
              <a:tblGrid>
                <a:gridCol w="2035435"/>
                <a:gridCol w="779303"/>
                <a:gridCol w="704572"/>
                <a:gridCol w="704572"/>
                <a:gridCol w="672548"/>
                <a:gridCol w="683222"/>
                <a:gridCol w="629845"/>
                <a:gridCol w="672548"/>
                <a:gridCol w="672548"/>
                <a:gridCol w="672548"/>
                <a:gridCol w="629845"/>
              </a:tblGrid>
              <a:tr h="235325">
                <a:tc>
                  <a:txBody>
                    <a:bodyPr/>
                    <a:lstStyle/>
                    <a:p>
                      <a:pPr algn="l" fontAlgn="b"/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RSO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SUD (14,5)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RSO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NORD (25,3)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RSS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NORD (2,4)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Centro (11,9)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RSS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SUD (6,7)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peso 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Spese correnti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29.479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58.413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11.783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28.203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20.007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Personale In Servizio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915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734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</a:t>
                      </a: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2.143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566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</a:t>
                      </a: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</a:t>
                      </a:r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339</a:t>
                      </a: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79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Personale in Quiescenza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19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21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15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606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75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Acquisto Beni E Servizi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986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1.226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690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793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1.267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427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Trasferimenti Correnti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26.382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54.289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8.132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25.800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15.774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5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Trasferimenti sanità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23.088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44.279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4.644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20.579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11.688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70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Interessi Passivi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504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542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603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347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Altri Pagamenti Correnti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Spese Capitali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Investimenti Diretti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Trasferimenti C/Capitale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  <a:r>
                        <a:rPr lang="it-IT" sz="8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Trasf</a:t>
                      </a:r>
                      <a:r>
                        <a:rPr lang="it-IT" sz="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cap. a Stato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  <a:r>
                        <a:rPr lang="it-IT" sz="8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Trasf</a:t>
                      </a:r>
                      <a:r>
                        <a:rPr lang="it-IT" sz="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cap. a Comuni e Prov.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Partecipazioni Az. E Conferimenti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Concess</a:t>
                      </a:r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Crediti E Anticip.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Altri Pagamenti Di Capitale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Rimborso Prestiti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Partite Di Giro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…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325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TOTALE GENERALE SPESE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51.319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5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90.021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5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19.743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5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39.363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35.200 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126%</a:t>
                      </a:r>
                    </a:p>
                  </a:txBody>
                  <a:tcPr marL="7350" marR="7350" marT="7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Connettore 2 4"/>
          <p:cNvCxnSpPr/>
          <p:nvPr/>
        </p:nvCxnSpPr>
        <p:spPr>
          <a:xfrm flipV="1">
            <a:off x="5796136" y="1628800"/>
            <a:ext cx="360040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6156176" y="1340768"/>
            <a:ext cx="72008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b="1" dirty="0" smtClean="0"/>
              <a:t>893</a:t>
            </a:r>
            <a:endParaRPr lang="it-IT" b="1" dirty="0"/>
          </a:p>
        </p:txBody>
      </p:sp>
      <p:cxnSp>
        <p:nvCxnSpPr>
          <p:cNvPr id="10" name="Connettore 2 9"/>
          <p:cNvCxnSpPr/>
          <p:nvPr/>
        </p:nvCxnSpPr>
        <p:spPr>
          <a:xfrm flipV="1">
            <a:off x="8532440" y="1628800"/>
            <a:ext cx="288032" cy="17537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8855968" y="1340768"/>
            <a:ext cx="576064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b="1" dirty="0" smtClean="0"/>
              <a:t>200</a:t>
            </a:r>
            <a:endParaRPr lang="it-IT" b="1" dirty="0"/>
          </a:p>
        </p:txBody>
      </p:sp>
      <p:cxnSp>
        <p:nvCxnSpPr>
          <p:cNvPr id="13" name="Connettore 2 12"/>
          <p:cNvCxnSpPr/>
          <p:nvPr/>
        </p:nvCxnSpPr>
        <p:spPr>
          <a:xfrm flipH="1" flipV="1">
            <a:off x="3347864" y="1700808"/>
            <a:ext cx="360040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2915816" y="1484784"/>
            <a:ext cx="432048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b="1" dirty="0" smtClean="0"/>
              <a:t>29</a:t>
            </a:r>
            <a:endParaRPr lang="it-IT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96944" cy="1512168"/>
          </a:xfrm>
        </p:spPr>
        <p:txBody>
          <a:bodyPr>
            <a:noAutofit/>
          </a:bodyPr>
          <a:lstStyle/>
          <a:p>
            <a:r>
              <a:rPr lang="it-IT" sz="1800" dirty="0" smtClean="0"/>
              <a:t>E infine..l’art.9 del </a:t>
            </a:r>
            <a:r>
              <a:rPr lang="it-IT" sz="1800" dirty="0" err="1" smtClean="0"/>
              <a:t>dlgs</a:t>
            </a:r>
            <a:r>
              <a:rPr lang="it-IT" sz="1800" dirty="0" smtClean="0"/>
              <a:t> 118/2011 dice: “</a:t>
            </a:r>
            <a:r>
              <a:rPr lang="it-IT" sz="1800" i="1" dirty="0" smtClean="0"/>
              <a:t>Il sistema di bilancio delle </a:t>
            </a:r>
            <a:r>
              <a:rPr lang="it-IT" sz="1800" i="1" dirty="0" err="1" smtClean="0"/>
              <a:t>aapp</a:t>
            </a:r>
            <a:r>
              <a:rPr lang="it-IT" sz="1800" i="1" dirty="0" smtClean="0"/>
              <a:t> costituisce lo strumento essenziale per il processo di programmazione, previsione, gestione e rendicontazione. Le sue finalità sono quelle di fornire informazioni in merito ai programmi futuri, a quelli in corso di realizzazione ed all'andamento dell'ente, a favore dei soggetti interessati al processo di decisione politica, sociale ed economico-finanziaria “</a:t>
            </a:r>
            <a:endParaRPr lang="it-IT" sz="1800" i="1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0" y="1916832"/>
          <a:ext cx="486003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tella a 5 punte 3"/>
          <p:cNvSpPr/>
          <p:nvPr/>
        </p:nvSpPr>
        <p:spPr>
          <a:xfrm>
            <a:off x="2339752" y="5589240"/>
            <a:ext cx="360040" cy="216024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2" name="Connettore 1 11"/>
          <p:cNvCxnSpPr/>
          <p:nvPr/>
        </p:nvCxnSpPr>
        <p:spPr>
          <a:xfrm>
            <a:off x="683568" y="4365104"/>
            <a:ext cx="1152128" cy="144016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1835696" y="4509120"/>
            <a:ext cx="936104" cy="504056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2771800" y="5013176"/>
            <a:ext cx="864096" cy="144016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 flipV="1">
            <a:off x="3635896" y="5085184"/>
            <a:ext cx="792088" cy="7200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467544" y="4797152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gettito effettivo</a:t>
            </a:r>
            <a:endParaRPr lang="it-IT" sz="14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2987824" y="5517232"/>
            <a:ext cx="86409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200" dirty="0" err="1" smtClean="0"/>
              <a:t>Siope</a:t>
            </a:r>
            <a:r>
              <a:rPr lang="it-IT" sz="1200" dirty="0" smtClean="0"/>
              <a:t> 2010</a:t>
            </a:r>
            <a:endParaRPr lang="it-IT" sz="1200" dirty="0"/>
          </a:p>
        </p:txBody>
      </p:sp>
      <p:graphicFrame>
        <p:nvGraphicFramePr>
          <p:cNvPr id="13" name="Grafico 12"/>
          <p:cNvGraphicFramePr/>
          <p:nvPr/>
        </p:nvGraphicFramePr>
        <p:xfrm>
          <a:off x="4823520" y="1916832"/>
          <a:ext cx="4320480" cy="4471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CasellaDiTesto 14"/>
          <p:cNvSpPr txBox="1"/>
          <p:nvPr/>
        </p:nvSpPr>
        <p:spPr>
          <a:xfrm>
            <a:off x="2627784" y="3429000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consuntivi</a:t>
            </a:r>
            <a:endParaRPr lang="it-IT" dirty="0"/>
          </a:p>
        </p:txBody>
      </p:sp>
      <p:cxnSp>
        <p:nvCxnSpPr>
          <p:cNvPr id="21" name="Connettore 2 20"/>
          <p:cNvCxnSpPr/>
          <p:nvPr/>
        </p:nvCxnSpPr>
        <p:spPr>
          <a:xfrm flipV="1">
            <a:off x="1835696" y="4725145"/>
            <a:ext cx="288032" cy="1440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H="1" flipV="1">
            <a:off x="2195736" y="3284984"/>
            <a:ext cx="360040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7812360" y="2132856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20" idx="1"/>
          </p:cNvCxnSpPr>
          <p:nvPr/>
        </p:nvCxnSpPr>
        <p:spPr>
          <a:xfrm flipH="1" flipV="1">
            <a:off x="2699792" y="5733256"/>
            <a:ext cx="288032" cy="148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1835696" y="6525344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Due realtà territoriali italiane..consuntivi vs gettito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584</Words>
  <Application>Microsoft Office PowerPoint</Application>
  <PresentationFormat>Presentazione su schermo (4:3)</PresentationFormat>
  <Paragraphs>245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La Finanza locale in Italia Rapporto 2011</vt:lpstr>
      <vt:lpstr>Relazione finanza locale 2011: Siope e i conti regionali</vt:lpstr>
      <vt:lpstr>Peso entrate proprie e trasferimenti correnti sul totale entrate (incassi) rilevati sui rendiconti 2010</vt:lpstr>
      <vt:lpstr>Spesa corrente e capitale procapite - Consuntivi (pagamenti) 2010</vt:lpstr>
      <vt:lpstr>Utili riscontri e qualche curiosità nel confronto territoriale</vt:lpstr>
      <vt:lpstr>E infine..l’art.9 del dlgs 118/2011 dice: “Il sistema di bilancio delle aapp costituisce lo strumento essenziale per il processo di programmazione, previsione, gestione e rendicontazione. Le sue finalità sono quelle di fornire informazioni in merito ai programmi futuri, a quelli in corso di realizzazione ed all'andamento dell'ente, a favore dei soggetti interessati al processo di decisione politica, sociale ed economico-finanziaria “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Regioni…</dc:title>
  <dc:creator>Utente</dc:creator>
  <cp:lastModifiedBy>PIAZZA</cp:lastModifiedBy>
  <cp:revision>47</cp:revision>
  <dcterms:created xsi:type="dcterms:W3CDTF">2012-03-06T08:50:53Z</dcterms:created>
  <dcterms:modified xsi:type="dcterms:W3CDTF">2012-03-09T10:34:09Z</dcterms:modified>
</cp:coreProperties>
</file>